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99" r:id="rId4"/>
  </p:sldIdLst>
  <p:sldSz cx="18288000" cy="10287000"/>
  <p:notesSz cx="6858000" cy="9144000"/>
  <p:embeddedFontLst>
    <p:embeddedFont>
      <p:font typeface="Open Sans" panose="020B0606030504020204" pitchFamily="34" charset="0"/>
      <p:regular r:id="rId6"/>
      <p:bold r:id="rId7"/>
      <p:italic r:id="rId8"/>
      <p:boldItalic r:id="rId9"/>
    </p:embeddedFont>
    <p:embeddedFont>
      <p:font typeface="Open Sans Light 1" panose="020B0604020202020204" charset="0"/>
      <p:regular r:id="rId10"/>
    </p:embeddedFont>
    <p:embeddedFont>
      <p:font typeface="Ruda Heavy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3" d="100"/>
          <a:sy n="53" d="100"/>
        </p:scale>
        <p:origin x="82" y="37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49CC5-866B-4309-8A62-08C3806ACAB4}" type="datetimeFigureOut">
              <a:rPr lang="pt-BR" smtClean="0"/>
              <a:t>24/04/2025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27CA5-8C6A-4C68-951B-B2FB0FB50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564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25933" y="323700"/>
            <a:ext cx="5433560" cy="5182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91"/>
              </a:lnSpc>
            </a:pPr>
            <a:r>
              <a:rPr lang="en-US" sz="3065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Portfólio institucional | LCT</a:t>
            </a:r>
          </a:p>
        </p:txBody>
      </p:sp>
      <p:sp>
        <p:nvSpPr>
          <p:cNvPr id="5" name="Freeform 5"/>
          <p:cNvSpPr/>
          <p:nvPr/>
        </p:nvSpPr>
        <p:spPr>
          <a:xfrm>
            <a:off x="0" y="9940926"/>
            <a:ext cx="3828231" cy="346074"/>
          </a:xfrm>
          <a:custGeom>
            <a:avLst/>
            <a:gdLst/>
            <a:ahLst/>
            <a:cxnLst/>
            <a:rect l="l" t="t" r="r" b="b"/>
            <a:pathLst>
              <a:path w="3828231" h="346074">
                <a:moveTo>
                  <a:pt x="0" y="0"/>
                </a:moveTo>
                <a:lnTo>
                  <a:pt x="3828231" y="0"/>
                </a:lnTo>
                <a:lnTo>
                  <a:pt x="3828231" y="346074"/>
                </a:lnTo>
                <a:lnTo>
                  <a:pt x="0" y="3460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503093" b="-503093"/>
            </a:stretch>
          </a:blipFill>
        </p:spPr>
      </p:sp>
      <p:sp>
        <p:nvSpPr>
          <p:cNvPr id="7" name="Freeform 7"/>
          <p:cNvSpPr/>
          <p:nvPr/>
        </p:nvSpPr>
        <p:spPr>
          <a:xfrm rot="5400000">
            <a:off x="7239530" y="1870961"/>
            <a:ext cx="3154286" cy="1726255"/>
          </a:xfrm>
          <a:custGeom>
            <a:avLst/>
            <a:gdLst/>
            <a:ahLst/>
            <a:cxnLst/>
            <a:rect l="l" t="t" r="r" b="b"/>
            <a:pathLst>
              <a:path w="3154286" h="1726255">
                <a:moveTo>
                  <a:pt x="0" y="0"/>
                </a:moveTo>
                <a:lnTo>
                  <a:pt x="3154286" y="0"/>
                </a:lnTo>
                <a:lnTo>
                  <a:pt x="3154286" y="1726255"/>
                </a:lnTo>
                <a:lnTo>
                  <a:pt x="0" y="17262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10699929" y="7073317"/>
            <a:ext cx="1951310" cy="2702645"/>
          </a:xfrm>
          <a:custGeom>
            <a:avLst/>
            <a:gdLst/>
            <a:ahLst/>
            <a:cxnLst/>
            <a:rect l="l" t="t" r="r" b="b"/>
            <a:pathLst>
              <a:path w="1951310" h="2702645">
                <a:moveTo>
                  <a:pt x="0" y="0"/>
                </a:moveTo>
                <a:lnTo>
                  <a:pt x="1951310" y="0"/>
                </a:lnTo>
                <a:lnTo>
                  <a:pt x="1951310" y="2702644"/>
                </a:lnTo>
                <a:lnTo>
                  <a:pt x="0" y="270264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9348217" y="323700"/>
            <a:ext cx="7579500" cy="24688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828"/>
              </a:lnSpc>
            </a:pPr>
            <a:r>
              <a:rPr lang="pt-BR" sz="4400" b="1" kern="100" dirty="0">
                <a:solidFill>
                  <a:schemeClr val="tx2"/>
                </a:solidFill>
                <a:effectLst/>
                <a:latin typeface="Ruda Heavy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1º WORKSHOP PPGEE-PRODEPA: INTEGRAÇÃO DE SISTEMAS COM INTELIGÊNCIA ARTIFICIAL</a:t>
            </a:r>
            <a:r>
              <a:rPr lang="pt-BR" sz="44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BR" sz="4400" kern="1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Freeform 18"/>
          <p:cNvSpPr/>
          <p:nvPr/>
        </p:nvSpPr>
        <p:spPr>
          <a:xfrm>
            <a:off x="4988442" y="9940926"/>
            <a:ext cx="3828231" cy="346074"/>
          </a:xfrm>
          <a:custGeom>
            <a:avLst/>
            <a:gdLst/>
            <a:ahLst/>
            <a:cxnLst/>
            <a:rect l="l" t="t" r="r" b="b"/>
            <a:pathLst>
              <a:path w="3828231" h="346074">
                <a:moveTo>
                  <a:pt x="0" y="0"/>
                </a:moveTo>
                <a:lnTo>
                  <a:pt x="3828231" y="0"/>
                </a:lnTo>
                <a:lnTo>
                  <a:pt x="3828231" y="346074"/>
                </a:lnTo>
                <a:lnTo>
                  <a:pt x="0" y="3460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503093" b="-503093"/>
            </a:stretch>
          </a:blipFill>
        </p:spPr>
      </p:sp>
      <p:sp>
        <p:nvSpPr>
          <p:cNvPr id="19" name="Freeform 19"/>
          <p:cNvSpPr/>
          <p:nvPr/>
        </p:nvSpPr>
        <p:spPr>
          <a:xfrm>
            <a:off x="3187847" y="9940926"/>
            <a:ext cx="3828231" cy="346074"/>
          </a:xfrm>
          <a:custGeom>
            <a:avLst/>
            <a:gdLst/>
            <a:ahLst/>
            <a:cxnLst/>
            <a:rect l="l" t="t" r="r" b="b"/>
            <a:pathLst>
              <a:path w="3828231" h="346074">
                <a:moveTo>
                  <a:pt x="0" y="0"/>
                </a:moveTo>
                <a:lnTo>
                  <a:pt x="3828231" y="0"/>
                </a:lnTo>
                <a:lnTo>
                  <a:pt x="3828231" y="346074"/>
                </a:lnTo>
                <a:lnTo>
                  <a:pt x="0" y="3460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503093" b="-503093"/>
            </a:stretch>
          </a:blipFill>
        </p:spPr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6B3426EC-1EB0-DF54-D553-FE2742DD31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53"/>
          <a:stretch/>
        </p:blipFill>
        <p:spPr>
          <a:xfrm>
            <a:off x="51972" y="17122"/>
            <a:ext cx="8649638" cy="6878978"/>
          </a:xfrm>
          <a:prstGeom prst="rect">
            <a:avLst/>
          </a:prstGeom>
        </p:spPr>
      </p:pic>
      <p:sp>
        <p:nvSpPr>
          <p:cNvPr id="22" name="Freeform 6"/>
          <p:cNvSpPr/>
          <p:nvPr/>
        </p:nvSpPr>
        <p:spPr>
          <a:xfrm>
            <a:off x="6477000" y="2552699"/>
            <a:ext cx="2224610" cy="3154287"/>
          </a:xfrm>
          <a:custGeom>
            <a:avLst/>
            <a:gdLst/>
            <a:ahLst/>
            <a:cxnLst/>
            <a:rect l="l" t="t" r="r" b="b"/>
            <a:pathLst>
              <a:path w="2856018" h="4636584">
                <a:moveTo>
                  <a:pt x="0" y="0"/>
                </a:moveTo>
                <a:lnTo>
                  <a:pt x="2856019" y="0"/>
                </a:lnTo>
                <a:lnTo>
                  <a:pt x="2856019" y="4636584"/>
                </a:lnTo>
                <a:lnTo>
                  <a:pt x="0" y="463658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62000"/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t="-1050" r="-64050"/>
            </a:stretch>
          </a:blipFill>
        </p:spPr>
      </p:sp>
      <p:sp>
        <p:nvSpPr>
          <p:cNvPr id="23" name="TextBox 12"/>
          <p:cNvSpPr txBox="1"/>
          <p:nvPr/>
        </p:nvSpPr>
        <p:spPr>
          <a:xfrm rot="5400000">
            <a:off x="5420726" y="3538752"/>
            <a:ext cx="4235817" cy="10858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231"/>
              </a:lnSpc>
            </a:pPr>
            <a:r>
              <a:rPr lang="en-US" sz="8149" dirty="0">
                <a:solidFill>
                  <a:srgbClr val="FFFFFF"/>
                </a:solidFill>
                <a:latin typeface="Ruda Heavy"/>
                <a:ea typeface="Ruda Heavy"/>
                <a:cs typeface="Ruda Heavy"/>
                <a:sym typeface="Ruda Heavy"/>
              </a:rPr>
              <a:t>2025</a:t>
            </a:r>
          </a:p>
        </p:txBody>
      </p:sp>
      <p:sp>
        <p:nvSpPr>
          <p:cNvPr id="24" name="Triângulo Retângulo 23">
            <a:extLst>
              <a:ext uri="{FF2B5EF4-FFF2-40B4-BE49-F238E27FC236}">
                <a16:creationId xmlns:a16="http://schemas.microsoft.com/office/drawing/2014/main" id="{AA2A706C-0B38-7BBB-D3BA-3596C1C4B748}"/>
              </a:ext>
            </a:extLst>
          </p:cNvPr>
          <p:cNvSpPr/>
          <p:nvPr/>
        </p:nvSpPr>
        <p:spPr>
          <a:xfrm rot="10421642">
            <a:off x="82873" y="6445724"/>
            <a:ext cx="8748323" cy="1076485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6F3A4A6A-D31D-9436-33E3-A23993E82C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433546" y="8415568"/>
            <a:ext cx="3494171" cy="1281196"/>
          </a:xfrm>
          <a:prstGeom prst="rect">
            <a:avLst/>
          </a:prstGeom>
        </p:spPr>
      </p:pic>
      <p:sp>
        <p:nvSpPr>
          <p:cNvPr id="27" name="TextBox 13">
            <a:extLst>
              <a:ext uri="{FF2B5EF4-FFF2-40B4-BE49-F238E27FC236}">
                <a16:creationId xmlns:a16="http://schemas.microsoft.com/office/drawing/2014/main" id="{048A066A-DC31-F068-0C72-DB968D6EBBBD}"/>
              </a:ext>
            </a:extLst>
          </p:cNvPr>
          <p:cNvSpPr txBox="1"/>
          <p:nvPr/>
        </p:nvSpPr>
        <p:spPr>
          <a:xfrm>
            <a:off x="9377246" y="3666623"/>
            <a:ext cx="7579500" cy="5784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828"/>
              </a:lnSpc>
            </a:pPr>
            <a:r>
              <a:rPr lang="pt-BR" sz="3200" b="1" kern="100" dirty="0">
                <a:solidFill>
                  <a:schemeClr val="tx2"/>
                </a:solidFill>
                <a:effectLst/>
                <a:latin typeface="Ruda Heavy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Titulo do trabalho (preencher)</a:t>
            </a:r>
            <a:endParaRPr lang="pt-BR" sz="3200" kern="1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13">
            <a:extLst>
              <a:ext uri="{FF2B5EF4-FFF2-40B4-BE49-F238E27FC236}">
                <a16:creationId xmlns:a16="http://schemas.microsoft.com/office/drawing/2014/main" id="{B03E3E84-DBA0-E175-19F6-97FDCA23E6A5}"/>
              </a:ext>
            </a:extLst>
          </p:cNvPr>
          <p:cNvSpPr txBox="1"/>
          <p:nvPr/>
        </p:nvSpPr>
        <p:spPr>
          <a:xfrm>
            <a:off x="9435038" y="5843881"/>
            <a:ext cx="7579500" cy="5491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828"/>
              </a:lnSpc>
            </a:pPr>
            <a:r>
              <a:rPr lang="pt-BR" sz="2400" b="1" kern="100" dirty="0">
                <a:solidFill>
                  <a:schemeClr val="tx2"/>
                </a:solidFill>
                <a:effectLst/>
                <a:latin typeface="Ruda Heavy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Discent</a:t>
            </a:r>
            <a:r>
              <a:rPr lang="pt-BR" sz="2400" b="1" kern="100" dirty="0">
                <a:solidFill>
                  <a:schemeClr val="tx2"/>
                </a:solidFill>
                <a:latin typeface="Ruda Heavy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e:</a:t>
            </a:r>
            <a:endParaRPr lang="pt-BR" sz="2400" kern="1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13">
            <a:extLst>
              <a:ext uri="{FF2B5EF4-FFF2-40B4-BE49-F238E27FC236}">
                <a16:creationId xmlns:a16="http://schemas.microsoft.com/office/drawing/2014/main" id="{71C707F3-8ED6-7C8E-280B-7C31E442E46C}"/>
              </a:ext>
            </a:extLst>
          </p:cNvPr>
          <p:cNvSpPr txBox="1"/>
          <p:nvPr/>
        </p:nvSpPr>
        <p:spPr>
          <a:xfrm>
            <a:off x="9447307" y="6447312"/>
            <a:ext cx="7579500" cy="5491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828"/>
              </a:lnSpc>
            </a:pPr>
            <a:r>
              <a:rPr lang="pt-BR" sz="2400" b="1" kern="100" dirty="0">
                <a:solidFill>
                  <a:schemeClr val="tx2"/>
                </a:solidFill>
                <a:effectLst/>
                <a:latin typeface="Ruda Heavy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Orientador</a:t>
            </a:r>
            <a:r>
              <a:rPr lang="pt-BR" sz="2400" b="1" kern="100" dirty="0">
                <a:solidFill>
                  <a:schemeClr val="tx2"/>
                </a:solidFill>
                <a:latin typeface="Ruda Heavy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pt-BR" sz="2400" kern="1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80078"/>
          </a:xfrm>
          <a:custGeom>
            <a:avLst/>
            <a:gdLst/>
            <a:ahLst/>
            <a:cxnLst/>
            <a:rect l="l" t="t" r="r" b="b"/>
            <a:pathLst>
              <a:path w="18288000" h="80078">
                <a:moveTo>
                  <a:pt x="0" y="0"/>
                </a:moveTo>
                <a:lnTo>
                  <a:pt x="18288000" y="0"/>
                </a:lnTo>
                <a:lnTo>
                  <a:pt x="18288000" y="80078"/>
                </a:lnTo>
                <a:lnTo>
                  <a:pt x="0" y="800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11368860" b="-11368860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0" y="122552"/>
            <a:ext cx="13639800" cy="1011546"/>
          </a:xfrm>
          <a:custGeom>
            <a:avLst/>
            <a:gdLst/>
            <a:ahLst/>
            <a:cxnLst/>
            <a:rect l="l" t="t" r="r" b="b"/>
            <a:pathLst>
              <a:path w="6085425" h="941673">
                <a:moveTo>
                  <a:pt x="0" y="0"/>
                </a:moveTo>
                <a:lnTo>
                  <a:pt x="6085425" y="0"/>
                </a:lnTo>
                <a:lnTo>
                  <a:pt x="6085425" y="941672"/>
                </a:lnTo>
                <a:lnTo>
                  <a:pt x="0" y="9416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273117" b="-273117"/>
            </a:stretch>
          </a:blipFill>
        </p:spPr>
      </p:sp>
      <p:sp>
        <p:nvSpPr>
          <p:cNvPr id="4" name="AutoShape 4"/>
          <p:cNvSpPr/>
          <p:nvPr/>
        </p:nvSpPr>
        <p:spPr>
          <a:xfrm>
            <a:off x="0" y="9897165"/>
            <a:ext cx="18288000" cy="684233"/>
          </a:xfrm>
          <a:prstGeom prst="rect">
            <a:avLst/>
          </a:prstGeom>
          <a:solidFill>
            <a:srgbClr val="023F7D">
              <a:alpha val="80000"/>
            </a:srgbClr>
          </a:solidFill>
        </p:spPr>
      </p:sp>
      <p:sp>
        <p:nvSpPr>
          <p:cNvPr id="5" name="TextBox 5"/>
          <p:cNvSpPr txBox="1"/>
          <p:nvPr/>
        </p:nvSpPr>
        <p:spPr>
          <a:xfrm>
            <a:off x="12299778" y="296998"/>
            <a:ext cx="5648830" cy="503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199"/>
              </a:lnSpc>
            </a:pPr>
            <a:r>
              <a:rPr lang="en-US" sz="2999" spc="359" dirty="0">
                <a:solidFill>
                  <a:srgbClr val="023F7D"/>
                </a:solidFill>
                <a:latin typeface="Open Sans Light 1"/>
                <a:ea typeface="Open Sans Light 1"/>
                <a:cs typeface="Open Sans Light 1"/>
                <a:sym typeface="Open Sans Light 1"/>
              </a:rPr>
              <a:t>PÁGINA | 02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691219" y="309046"/>
            <a:ext cx="6452781" cy="519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291"/>
              </a:lnSpc>
            </a:pPr>
            <a:r>
              <a:rPr lang="pt-BR" sz="3200" b="1" kern="1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kern="1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Titulo do Trabalho</a:t>
            </a:r>
            <a:endParaRPr lang="en-US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035FDF44-0AA6-8E7E-5D58-35549B988FD7}"/>
              </a:ext>
            </a:extLst>
          </p:cNvPr>
          <p:cNvSpPr txBox="1"/>
          <p:nvPr/>
        </p:nvSpPr>
        <p:spPr>
          <a:xfrm>
            <a:off x="242384" y="2151083"/>
            <a:ext cx="170054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chemeClr val="tx2"/>
                </a:solidFill>
              </a:rPr>
              <a:t>Sistema da PRODEPA alvo da melhoria: </a:t>
            </a:r>
            <a:r>
              <a:rPr lang="pt-BR" sz="2400" dirty="0" err="1"/>
              <a:t>xxxxxxx</a:t>
            </a:r>
            <a:endParaRPr lang="pt-BR" sz="2400" dirty="0"/>
          </a:p>
        </p:txBody>
      </p:sp>
      <p:sp>
        <p:nvSpPr>
          <p:cNvPr id="36" name="TextBox 2">
            <a:extLst>
              <a:ext uri="{FF2B5EF4-FFF2-40B4-BE49-F238E27FC236}">
                <a16:creationId xmlns:a16="http://schemas.microsoft.com/office/drawing/2014/main" id="{5F06CD6A-B968-F5A8-D204-AC2D2C811F71}"/>
              </a:ext>
            </a:extLst>
          </p:cNvPr>
          <p:cNvSpPr txBox="1"/>
          <p:nvPr/>
        </p:nvSpPr>
        <p:spPr>
          <a:xfrm>
            <a:off x="249641" y="3999946"/>
            <a:ext cx="169981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chemeClr val="tx2"/>
                </a:solidFill>
              </a:rPr>
              <a:t>Problema Identificado: </a:t>
            </a:r>
            <a:r>
              <a:rPr lang="pt-BR" sz="2400" dirty="0" err="1"/>
              <a:t>xxxxxxx</a:t>
            </a:r>
            <a:endParaRPr lang="pt-BR" sz="2400" dirty="0"/>
          </a:p>
        </p:txBody>
      </p:sp>
      <p:sp>
        <p:nvSpPr>
          <p:cNvPr id="37" name="TextBox 2">
            <a:extLst>
              <a:ext uri="{FF2B5EF4-FFF2-40B4-BE49-F238E27FC236}">
                <a16:creationId xmlns:a16="http://schemas.microsoft.com/office/drawing/2014/main" id="{87AA9E87-9F56-1DA1-CCB7-BDC78845A4F3}"/>
              </a:ext>
            </a:extLst>
          </p:cNvPr>
          <p:cNvSpPr txBox="1"/>
          <p:nvPr/>
        </p:nvSpPr>
        <p:spPr>
          <a:xfrm>
            <a:off x="201267" y="5872259"/>
            <a:ext cx="169981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err="1">
                <a:solidFill>
                  <a:schemeClr val="tx2"/>
                </a:solidFill>
              </a:rPr>
              <a:t>Sugestoes</a:t>
            </a:r>
            <a:r>
              <a:rPr lang="pt-BR" sz="2400" dirty="0">
                <a:solidFill>
                  <a:schemeClr val="tx2"/>
                </a:solidFill>
              </a:rPr>
              <a:t> de Técnica de IA proposta: </a:t>
            </a:r>
            <a:r>
              <a:rPr lang="pt-BR" sz="2400" dirty="0" err="1"/>
              <a:t>xxxxxxx</a:t>
            </a:r>
            <a:endParaRPr lang="pt-BR" sz="2400" dirty="0"/>
          </a:p>
        </p:txBody>
      </p:sp>
      <p:sp>
        <p:nvSpPr>
          <p:cNvPr id="38" name="TextBox 2">
            <a:extLst>
              <a:ext uri="{FF2B5EF4-FFF2-40B4-BE49-F238E27FC236}">
                <a16:creationId xmlns:a16="http://schemas.microsoft.com/office/drawing/2014/main" id="{3D24715C-789B-4061-7DA2-5D071276CCCC}"/>
              </a:ext>
            </a:extLst>
          </p:cNvPr>
          <p:cNvSpPr txBox="1"/>
          <p:nvPr/>
        </p:nvSpPr>
        <p:spPr>
          <a:xfrm>
            <a:off x="249640" y="7651299"/>
            <a:ext cx="166667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chemeClr val="tx2"/>
                </a:solidFill>
              </a:rPr>
              <a:t>Benefícios esperados: </a:t>
            </a:r>
            <a:r>
              <a:rPr lang="pt-BR" sz="2400" dirty="0" err="1"/>
              <a:t>xxxxxxxxx</a:t>
            </a:r>
            <a:endParaRPr 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01669293-FD34-20AD-205F-48806B95B446}"/>
              </a:ext>
            </a:extLst>
          </p:cNvPr>
          <p:cNvSpPr/>
          <p:nvPr/>
        </p:nvSpPr>
        <p:spPr>
          <a:xfrm>
            <a:off x="0" y="0"/>
            <a:ext cx="18288000" cy="80078"/>
          </a:xfrm>
          <a:custGeom>
            <a:avLst/>
            <a:gdLst/>
            <a:ahLst/>
            <a:cxnLst/>
            <a:rect l="l" t="t" r="r" b="b"/>
            <a:pathLst>
              <a:path w="18288000" h="80078">
                <a:moveTo>
                  <a:pt x="0" y="0"/>
                </a:moveTo>
                <a:lnTo>
                  <a:pt x="18288000" y="0"/>
                </a:lnTo>
                <a:lnTo>
                  <a:pt x="18288000" y="80078"/>
                </a:lnTo>
                <a:lnTo>
                  <a:pt x="0" y="800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11368860" b="-11368860"/>
            </a:stretch>
          </a:blipFill>
        </p:spPr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81924EA0-00DE-1CDE-1D6C-2A8F035E1941}"/>
              </a:ext>
            </a:extLst>
          </p:cNvPr>
          <p:cNvSpPr/>
          <p:nvPr/>
        </p:nvSpPr>
        <p:spPr>
          <a:xfrm>
            <a:off x="0" y="122552"/>
            <a:ext cx="13639800" cy="1011546"/>
          </a:xfrm>
          <a:custGeom>
            <a:avLst/>
            <a:gdLst/>
            <a:ahLst/>
            <a:cxnLst/>
            <a:rect l="l" t="t" r="r" b="b"/>
            <a:pathLst>
              <a:path w="6085425" h="941673">
                <a:moveTo>
                  <a:pt x="0" y="0"/>
                </a:moveTo>
                <a:lnTo>
                  <a:pt x="6085425" y="0"/>
                </a:lnTo>
                <a:lnTo>
                  <a:pt x="6085425" y="941672"/>
                </a:lnTo>
                <a:lnTo>
                  <a:pt x="0" y="9416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273117" b="-273117"/>
            </a:stretch>
          </a:blipFill>
        </p:spPr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A086B056-8DE9-E500-F3DE-6E298C3F206D}"/>
              </a:ext>
            </a:extLst>
          </p:cNvPr>
          <p:cNvSpPr/>
          <p:nvPr/>
        </p:nvSpPr>
        <p:spPr>
          <a:xfrm>
            <a:off x="0" y="9897165"/>
            <a:ext cx="18288000" cy="684233"/>
          </a:xfrm>
          <a:prstGeom prst="rect">
            <a:avLst/>
          </a:prstGeom>
          <a:solidFill>
            <a:srgbClr val="023F7D">
              <a:alpha val="80000"/>
            </a:srgbClr>
          </a:solidFill>
        </p:spPr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F1C9B0CF-8850-F5B7-4574-26B65344B85F}"/>
              </a:ext>
            </a:extLst>
          </p:cNvPr>
          <p:cNvSpPr txBox="1"/>
          <p:nvPr/>
        </p:nvSpPr>
        <p:spPr>
          <a:xfrm>
            <a:off x="12299778" y="296998"/>
            <a:ext cx="5648830" cy="503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199"/>
              </a:lnSpc>
            </a:pPr>
            <a:r>
              <a:rPr lang="en-US" sz="2999" spc="359" dirty="0">
                <a:solidFill>
                  <a:srgbClr val="023F7D"/>
                </a:solidFill>
                <a:latin typeface="Open Sans Light 1"/>
                <a:ea typeface="Open Sans Light 1"/>
                <a:cs typeface="Open Sans Light 1"/>
                <a:sym typeface="Open Sans Light 1"/>
              </a:rPr>
              <a:t>PÁGINA | 03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0A032408-9162-06A5-2C7D-2421C23AD729}"/>
              </a:ext>
            </a:extLst>
          </p:cNvPr>
          <p:cNvSpPr txBox="1"/>
          <p:nvPr/>
        </p:nvSpPr>
        <p:spPr>
          <a:xfrm>
            <a:off x="2691219" y="309046"/>
            <a:ext cx="6452781" cy="519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291"/>
              </a:lnSpc>
            </a:pPr>
            <a:r>
              <a:rPr lang="pt-BR" sz="3200" b="1" kern="1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kern="1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Titulo do Trabalho</a:t>
            </a:r>
            <a:endParaRPr lang="en-US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AC2DA30B-82A5-588D-D21E-9E93E75148AB}"/>
              </a:ext>
            </a:extLst>
          </p:cNvPr>
          <p:cNvSpPr/>
          <p:nvPr/>
        </p:nvSpPr>
        <p:spPr>
          <a:xfrm>
            <a:off x="990600" y="2632810"/>
            <a:ext cx="14097000" cy="51014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600">
                <a:solidFill>
                  <a:srgbClr val="646464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 Caso necessário , e</a:t>
            </a:r>
            <a:r>
              <a:rPr dirty="0" err="1">
                <a:solidFill>
                  <a:schemeClr val="bg1"/>
                </a:solidFill>
              </a:rPr>
              <a:t>spaço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reservado</a:t>
            </a:r>
            <a:r>
              <a:rPr dirty="0">
                <a:solidFill>
                  <a:schemeClr val="bg1"/>
                </a:solidFill>
              </a:rPr>
              <a:t> para </a:t>
            </a:r>
            <a:r>
              <a:rPr dirty="0" err="1">
                <a:solidFill>
                  <a:schemeClr val="bg1"/>
                </a:solidFill>
              </a:rPr>
              <a:t>imagem</a:t>
            </a:r>
            <a:r>
              <a:rPr dirty="0">
                <a:solidFill>
                  <a:schemeClr val="bg1"/>
                </a:solidFill>
              </a:rPr>
              <a:t>/</a:t>
            </a:r>
            <a:r>
              <a:rPr dirty="0" err="1">
                <a:solidFill>
                  <a:schemeClr val="bg1"/>
                </a:solidFill>
              </a:rPr>
              <a:t>fluxograma</a:t>
            </a:r>
            <a:r>
              <a:rPr lang="pt-BR" dirty="0">
                <a:solidFill>
                  <a:schemeClr val="bg1"/>
                </a:solidFill>
              </a:rPr>
              <a:t>/</a:t>
            </a:r>
            <a:r>
              <a:rPr lang="pt-BR" dirty="0" err="1">
                <a:solidFill>
                  <a:schemeClr val="bg1"/>
                </a:solidFill>
              </a:rPr>
              <a:t>etc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39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77</Words>
  <Application>Microsoft Office PowerPoint</Application>
  <PresentationFormat>Personalizar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Calibri</vt:lpstr>
      <vt:lpstr>Ruda Heavy</vt:lpstr>
      <vt:lpstr>Open Sans Light 1</vt:lpstr>
      <vt:lpstr>Arial</vt:lpstr>
      <vt:lpstr>Open Sans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PORTIFÓLIO LCT (Apresentação)</dc:title>
  <dc:creator>LCT</dc:creator>
  <cp:lastModifiedBy>Andréa Lopez</cp:lastModifiedBy>
  <cp:revision>21</cp:revision>
  <dcterms:created xsi:type="dcterms:W3CDTF">2006-08-16T00:00:00Z</dcterms:created>
  <dcterms:modified xsi:type="dcterms:W3CDTF">2025-04-24T18:54:00Z</dcterms:modified>
  <dc:identifier>DAGAkHBdTWc</dc:identifier>
</cp:coreProperties>
</file>